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1" r:id="rId2"/>
    <p:sldId id="404" r:id="rId3"/>
    <p:sldId id="403" r:id="rId4"/>
    <p:sldId id="288" r:id="rId5"/>
    <p:sldId id="287" r:id="rId6"/>
    <p:sldId id="266" r:id="rId7"/>
    <p:sldId id="396" r:id="rId8"/>
    <p:sldId id="299" r:id="rId9"/>
    <p:sldId id="298" r:id="rId10"/>
    <p:sldId id="270" r:id="rId11"/>
    <p:sldId id="293" r:id="rId12"/>
    <p:sldId id="289" r:id="rId13"/>
    <p:sldId id="275" r:id="rId14"/>
    <p:sldId id="277" r:id="rId15"/>
    <p:sldId id="402" r:id="rId16"/>
    <p:sldId id="398" r:id="rId17"/>
    <p:sldId id="400" r:id="rId18"/>
    <p:sldId id="399" r:id="rId19"/>
    <p:sldId id="28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355"/>
    <a:srgbClr val="1E3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44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0B5A2-FEA0-47B8-96CA-6FCC63C6F059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42E04-DF4C-41FE-8F69-B6E6ECB0D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04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시스템의 초기 화면 구성과 </a:t>
            </a:r>
            <a:r>
              <a:rPr lang="en-US" altLang="ko-KR"/>
              <a:t>UI/UX</a:t>
            </a:r>
            <a:r>
              <a:rPr lang="ko-KR" altLang="en-US"/>
              <a:t>를 설계한 것입니다</a:t>
            </a:r>
            <a:r>
              <a:rPr lang="en-US" altLang="ko-KR"/>
              <a:t>. </a:t>
            </a:r>
          </a:p>
          <a:p>
            <a:r>
              <a:rPr lang="ko-KR" altLang="en-US"/>
              <a:t>사용자가 시스템과 어떻게 상호작용할지를 명확하게 시각화하고</a:t>
            </a:r>
            <a:r>
              <a:rPr lang="en-US" altLang="ko-KR"/>
              <a:t>, </a:t>
            </a:r>
            <a:r>
              <a:rPr lang="ko-KR" altLang="en-US"/>
              <a:t>시스템의 흐름과 각 화면의 요소들이 어떻게 배치될지 보여줍니다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42E04-DF4C-41FE-8F69-B6E6ECB0D5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14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71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40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92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8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9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27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78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4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78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6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4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8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24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629895" y="2676872"/>
            <a:ext cx="2932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Soccer Kick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351482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695891" y="448589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김철희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B03C8-5B0E-4588-A90F-7B386DD69744}"/>
              </a:ext>
            </a:extLst>
          </p:cNvPr>
          <p:cNvSpPr txBox="1"/>
          <p:nvPr/>
        </p:nvSpPr>
        <p:spPr>
          <a:xfrm>
            <a:off x="5085151" y="3510741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축구용품  제공 플랫폼</a:t>
            </a:r>
            <a:endParaRPr kumimoji="0" lang="en-US" altLang="ko-KR" sz="20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05AD4-FC05-41A5-B5D0-9D3E62B93401}"/>
              </a:ext>
            </a:extLst>
          </p:cNvPr>
          <p:cNvSpPr txBox="1"/>
          <p:nvPr/>
        </p:nvSpPr>
        <p:spPr>
          <a:xfrm>
            <a:off x="4034791" y="3884167"/>
            <a:ext cx="4467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ko-KR" altLang="en-US" sz="2000" b="0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개인 프로젝트</a:t>
            </a:r>
            <a:r>
              <a:rPr lang="en-US" altLang="ko-KR" sz="2000" spc="-300">
                <a:solidFill>
                  <a:prstClr val="white"/>
                </a:solidFill>
                <a:ea typeface="나눔스퀘어 Light"/>
              </a:rPr>
              <a:t> </a:t>
            </a:r>
            <a:r>
              <a:rPr kumimoji="0" lang="en-US" altLang="ko-KR" sz="2000" b="0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JSP </a:t>
            </a:r>
            <a:r>
              <a:rPr kumimoji="0" lang="ko-KR" altLang="en-US" sz="2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웹 프로그래밍</a:t>
            </a:r>
            <a:endParaRPr kumimoji="0" lang="en-US" altLang="ko-KR" sz="20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6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E3252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2.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710E23-157E-4138-BADB-9657DDC2CA07}"/>
              </a:ext>
            </a:extLst>
          </p:cNvPr>
          <p:cNvSpPr/>
          <p:nvPr/>
        </p:nvSpPr>
        <p:spPr>
          <a:xfrm>
            <a:off x="10268125" y="6602136"/>
            <a:ext cx="1915486" cy="247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5B0B7-D604-4FC5-A096-4493B57C35F3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D9C95-D855-476F-8CFE-279DDB9578A5}"/>
              </a:ext>
            </a:extLst>
          </p:cNvPr>
          <p:cNvSpPr txBox="1"/>
          <p:nvPr/>
        </p:nvSpPr>
        <p:spPr>
          <a:xfrm>
            <a:off x="339536" y="1264666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ERD( ER Diagram ) 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E6A075-5057-4974-8D63-7F6D680E0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" y="2644398"/>
            <a:ext cx="119157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E3252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2.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331741-2C03-46B9-BE7E-938176C83A86}"/>
              </a:ext>
            </a:extLst>
          </p:cNvPr>
          <p:cNvSpPr/>
          <p:nvPr/>
        </p:nvSpPr>
        <p:spPr>
          <a:xfrm>
            <a:off x="10268125" y="6602136"/>
            <a:ext cx="1915486" cy="247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D31488-372D-4D0B-BED5-3614376DDE1A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A0B26-D070-4630-B701-3242F1538469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테이블 명세서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C71621-5715-4695-9F1A-808A36A9B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150667"/>
              </p:ext>
            </p:extLst>
          </p:nvPr>
        </p:nvGraphicFramePr>
        <p:xfrm>
          <a:off x="838198" y="1914037"/>
          <a:ext cx="10515603" cy="4337293"/>
        </p:xfrm>
        <a:graphic>
          <a:graphicData uri="http://schemas.openxmlformats.org/drawingml/2006/table">
            <a:tbl>
              <a:tblPr/>
              <a:tblGrid>
                <a:gridCol w="305909">
                  <a:extLst>
                    <a:ext uri="{9D8B030D-6E8A-4147-A177-3AD203B41FA5}">
                      <a16:colId xmlns:a16="http://schemas.microsoft.com/office/drawing/2014/main" val="1189461942"/>
                    </a:ext>
                  </a:extLst>
                </a:gridCol>
                <a:gridCol w="1580527">
                  <a:extLst>
                    <a:ext uri="{9D8B030D-6E8A-4147-A177-3AD203B41FA5}">
                      <a16:colId xmlns:a16="http://schemas.microsoft.com/office/drawing/2014/main" val="1943451722"/>
                    </a:ext>
                  </a:extLst>
                </a:gridCol>
                <a:gridCol w="1621314">
                  <a:extLst>
                    <a:ext uri="{9D8B030D-6E8A-4147-A177-3AD203B41FA5}">
                      <a16:colId xmlns:a16="http://schemas.microsoft.com/office/drawing/2014/main" val="4241362160"/>
                    </a:ext>
                  </a:extLst>
                </a:gridCol>
                <a:gridCol w="1152255">
                  <a:extLst>
                    <a:ext uri="{9D8B030D-6E8A-4147-A177-3AD203B41FA5}">
                      <a16:colId xmlns:a16="http://schemas.microsoft.com/office/drawing/2014/main" val="378200009"/>
                    </a:ext>
                  </a:extLst>
                </a:gridCol>
                <a:gridCol w="1539739">
                  <a:extLst>
                    <a:ext uri="{9D8B030D-6E8A-4147-A177-3AD203B41FA5}">
                      <a16:colId xmlns:a16="http://schemas.microsoft.com/office/drawing/2014/main" val="1958490662"/>
                    </a:ext>
                  </a:extLst>
                </a:gridCol>
                <a:gridCol w="234530">
                  <a:extLst>
                    <a:ext uri="{9D8B030D-6E8A-4147-A177-3AD203B41FA5}">
                      <a16:colId xmlns:a16="http://schemas.microsoft.com/office/drawing/2014/main" val="138138339"/>
                    </a:ext>
                  </a:extLst>
                </a:gridCol>
                <a:gridCol w="214136">
                  <a:extLst>
                    <a:ext uri="{9D8B030D-6E8A-4147-A177-3AD203B41FA5}">
                      <a16:colId xmlns:a16="http://schemas.microsoft.com/office/drawing/2014/main" val="4170905006"/>
                    </a:ext>
                  </a:extLst>
                </a:gridCol>
                <a:gridCol w="726533">
                  <a:extLst>
                    <a:ext uri="{9D8B030D-6E8A-4147-A177-3AD203B41FA5}">
                      <a16:colId xmlns:a16="http://schemas.microsoft.com/office/drawing/2014/main" val="4097803625"/>
                    </a:ext>
                  </a:extLst>
                </a:gridCol>
                <a:gridCol w="683196">
                  <a:extLst>
                    <a:ext uri="{9D8B030D-6E8A-4147-A177-3AD203B41FA5}">
                      <a16:colId xmlns:a16="http://schemas.microsoft.com/office/drawing/2014/main" val="1715474660"/>
                    </a:ext>
                  </a:extLst>
                </a:gridCol>
                <a:gridCol w="2457464">
                  <a:extLst>
                    <a:ext uri="{9D8B030D-6E8A-4147-A177-3AD203B41FA5}">
                      <a16:colId xmlns:a16="http://schemas.microsoft.com/office/drawing/2014/main" val="1610023147"/>
                    </a:ext>
                  </a:extLst>
                </a:gridCol>
              </a:tblGrid>
              <a:tr h="16829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SOCCER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정보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축구용품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36871"/>
                  </a:ext>
                </a:extLst>
              </a:tr>
              <a:tr h="1682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축구용품 정보 테이블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626380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필드명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필드 정보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 및 길이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제약조건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 테이블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 열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624991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번호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AUTO_INCREMENT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980527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이름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933589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가격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439683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PUBLISHER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공급사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704372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INFORMATION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상세 정보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756834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CONDITION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상태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532733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분류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387201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INVENTORY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4317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IMG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이름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762497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QUANTITY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장바구니에서 개수 사용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004271"/>
                  </a:ext>
                </a:extLst>
              </a:tr>
              <a:tr h="130043"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0" marR="7650" marT="76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0" marR="7650" marT="76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0" marR="7650" marT="76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0" marR="7650" marT="76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0" marR="7650" marT="76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0" marR="7650" marT="76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0" marR="7650" marT="76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0" marR="7650" marT="76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0" marR="7650" marT="76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50" marR="7650" marT="76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941862"/>
                  </a:ext>
                </a:extLst>
              </a:tr>
              <a:tr h="16829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이름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정보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70310"/>
                  </a:ext>
                </a:extLst>
              </a:tr>
              <a:tr h="1682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설명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정보 테이블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25573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필드명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필드 정보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 및 길이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제약조건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 테이블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 열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02704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43844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PWD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297140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943960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GENDER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17001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BIRTH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생일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951642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MAIL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58931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176743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ADDRESS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930952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REGIST_DAY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가입날짜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 BYTE)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SYSDATE</a:t>
                      </a:r>
                    </a:p>
                  </a:txBody>
                  <a:tcPr marL="7650" marR="7650" marT="76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736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005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1E3252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2.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ECAF8D-B4B4-4F58-8C95-EEE3C7014ACF}"/>
              </a:ext>
            </a:extLst>
          </p:cNvPr>
          <p:cNvSpPr/>
          <p:nvPr/>
        </p:nvSpPr>
        <p:spPr>
          <a:xfrm>
            <a:off x="10268125" y="6602136"/>
            <a:ext cx="1915486" cy="247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08A6A0-1EF6-444E-8F63-4234E8220BEF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A8C61-FDE5-4E5F-BE67-9839A7DE6554}"/>
              </a:ext>
            </a:extLst>
          </p:cNvPr>
          <p:cNvSpPr txBox="1"/>
          <p:nvPr/>
        </p:nvSpPr>
        <p:spPr>
          <a:xfrm>
            <a:off x="339536" y="1264666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와이어프레임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5E4A0A-2959-449F-9907-99162A9AA86E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설계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14834A-BA32-4720-AE08-C6067F96D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6330"/>
            <a:ext cx="12183611" cy="513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1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02114" y="232100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bg1"/>
                </a:solidFill>
                <a:latin typeface="+mj-ea"/>
                <a:ea typeface="+mj-ea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향후방향성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97E33F8-A865-42B5-B373-6023C2DFB3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33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향후방향성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4.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0726A1-4B35-4AED-B973-5D15C4467DC0}"/>
              </a:ext>
            </a:extLst>
          </p:cNvPr>
          <p:cNvSpPr/>
          <p:nvPr/>
        </p:nvSpPr>
        <p:spPr>
          <a:xfrm>
            <a:off x="10268125" y="6602136"/>
            <a:ext cx="1915486" cy="247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2368DB-2194-494E-B00C-91D5C4F4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4A126-8973-419B-A5CE-E3DF03017EBB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개선사항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BC2893-C96A-44DF-861E-F08241557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6330"/>
            <a:ext cx="12183611" cy="51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0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향후방향성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4.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0726A1-4B35-4AED-B973-5D15C4467DC0}"/>
              </a:ext>
            </a:extLst>
          </p:cNvPr>
          <p:cNvSpPr/>
          <p:nvPr/>
        </p:nvSpPr>
        <p:spPr>
          <a:xfrm>
            <a:off x="10268125" y="6602136"/>
            <a:ext cx="1915486" cy="247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58A18F-28F4-4D6F-8225-A2EAAADE224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9FCB8F-78DF-4739-85B2-90A6A28AD633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활용방안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2ABDFE-4745-4876-A15D-AEFE697CC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6330"/>
            <a:ext cx="12192000" cy="51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84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향후방향성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4.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0726A1-4B35-4AED-B973-5D15C4467DC0}"/>
              </a:ext>
            </a:extLst>
          </p:cNvPr>
          <p:cNvSpPr/>
          <p:nvPr/>
        </p:nvSpPr>
        <p:spPr>
          <a:xfrm>
            <a:off x="10268125" y="6602136"/>
            <a:ext cx="1915486" cy="247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B6D111-3E80-4051-AB4E-A8660BB8037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CBC24-CB86-45A7-B583-DF2B8FEDAEC0}"/>
              </a:ext>
            </a:extLst>
          </p:cNvPr>
          <p:cNvSpPr txBox="1"/>
          <p:nvPr/>
        </p:nvSpPr>
        <p:spPr>
          <a:xfrm>
            <a:off x="339536" y="1264666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느낀점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429C2B-B4F5-403F-BAF1-043C2F873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9" t="8049" r="22911" b="59779"/>
          <a:stretch/>
        </p:blipFill>
        <p:spPr>
          <a:xfrm>
            <a:off x="3814127" y="2676471"/>
            <a:ext cx="1887523" cy="27180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D3C918-7133-48D7-87F7-BD12B49BA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2" t="43595" r="65011" b="27851"/>
          <a:stretch/>
        </p:blipFill>
        <p:spPr>
          <a:xfrm>
            <a:off x="9088280" y="2744435"/>
            <a:ext cx="2147978" cy="19581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7FE224-D196-4613-93B9-36A2CD106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0" t="9469" b="60987"/>
          <a:stretch/>
        </p:blipFill>
        <p:spPr>
          <a:xfrm>
            <a:off x="6490351" y="2676471"/>
            <a:ext cx="2165230" cy="2026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336712-B998-4127-965D-A27C7B0A3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0" t="43547" r="64596" b="27829"/>
          <a:stretch/>
        </p:blipFill>
        <p:spPr>
          <a:xfrm>
            <a:off x="9280571" y="2744435"/>
            <a:ext cx="1975107" cy="1963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C37563-FD6C-4C49-B91C-9519C3C1DD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2" t="7692" r="65030" b="56924"/>
          <a:stretch/>
        </p:blipFill>
        <p:spPr>
          <a:xfrm>
            <a:off x="1044896" y="2744435"/>
            <a:ext cx="1975107" cy="2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9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나눔스퀘어 Light"/>
                  <a:cs typeface="+mn-cs"/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나눔스퀘어 Light"/>
                  <a:cs typeface="+mn-cs"/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21AEC5A-5830-454D-8939-8073E476BB27}"/>
              </a:ext>
            </a:extLst>
          </p:cNvPr>
          <p:cNvSpPr txBox="1"/>
          <p:nvPr/>
        </p:nvSpPr>
        <p:spPr>
          <a:xfrm>
            <a:off x="5236605" y="2951946"/>
            <a:ext cx="177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Arial Nova Light" panose="020B0304020202020204" pitchFamily="34" charset="0"/>
                <a:ea typeface="나눔스퀘어 Light"/>
              </a:rPr>
              <a:t>Thank</a:t>
            </a:r>
            <a:r>
              <a:rPr lang="ko-KR" altLang="en-US" sz="2800" dirty="0">
                <a:solidFill>
                  <a:prstClr val="white"/>
                </a:solidFill>
                <a:latin typeface="Arial Nova Light" panose="020B0304020202020204" pitchFamily="34" charset="0"/>
                <a:ea typeface="나눔스퀘어 Light"/>
              </a:rPr>
              <a:t> </a:t>
            </a:r>
            <a:r>
              <a:rPr lang="en-US" altLang="ko-KR" sz="2800" dirty="0">
                <a:solidFill>
                  <a:prstClr val="white"/>
                </a:solidFill>
                <a:latin typeface="Arial Nova Light" panose="020B0304020202020204" pitchFamily="34" charset="0"/>
                <a:ea typeface="나눔스퀘어 Light"/>
              </a:rPr>
              <a:t>you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556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79" y="140963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591024" y="2904097"/>
            <a:ext cx="1513093" cy="707886"/>
            <a:chOff x="294640" y="3596640"/>
            <a:chExt cx="1513093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1.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기획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91024" y="3894935"/>
            <a:ext cx="1513093" cy="707886"/>
            <a:chOff x="294640" y="3596640"/>
            <a:chExt cx="1513093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2.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설계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591024" y="6029011"/>
            <a:ext cx="2640005" cy="707886"/>
            <a:chOff x="294640" y="3596640"/>
            <a:chExt cx="264000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4.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향후 방향성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62EFC5-982A-412A-A930-8F240805BF6C}"/>
              </a:ext>
            </a:extLst>
          </p:cNvPr>
          <p:cNvGrpSpPr/>
          <p:nvPr/>
        </p:nvGrpSpPr>
        <p:grpSpPr>
          <a:xfrm>
            <a:off x="591024" y="4961973"/>
            <a:ext cx="1513093" cy="707886"/>
            <a:chOff x="294640" y="3596640"/>
            <a:chExt cx="1513093" cy="7078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5D596C-B657-4AD2-95B5-9B20CCCA1044}"/>
                </a:ext>
              </a:extLst>
            </p:cNvPr>
            <p:cNvSpPr txBox="1"/>
            <p:nvPr/>
          </p:nvSpPr>
          <p:spPr>
            <a:xfrm>
              <a:off x="294640" y="3596640"/>
              <a:ext cx="615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3.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1FD97E-2F90-47DB-89B8-EE4C41B2FDA6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구현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D2B487-A0EE-4662-B3E6-FA9B9D7638E7}"/>
              </a:ext>
            </a:extLst>
          </p:cNvPr>
          <p:cNvSpPr/>
          <p:nvPr/>
        </p:nvSpPr>
        <p:spPr>
          <a:xfrm>
            <a:off x="9899778" y="6568751"/>
            <a:ext cx="2254898" cy="279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3EB476B-589B-4938-838D-F890C1D2C9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8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기획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1.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0726A1-4B35-4AED-B973-5D15C4467DC0}"/>
              </a:ext>
            </a:extLst>
          </p:cNvPr>
          <p:cNvSpPr/>
          <p:nvPr/>
        </p:nvSpPr>
        <p:spPr>
          <a:xfrm>
            <a:off x="10268125" y="6602136"/>
            <a:ext cx="1915486" cy="247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BF9DF7-FB7D-4533-80C0-17438A974188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0DBFB-039A-4C96-947A-7C342843B58E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기획의도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E3BC6E-8510-4F68-9923-7F48BC37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12" y="1726331"/>
            <a:ext cx="9178376" cy="50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</a:t>
            </a:r>
            <a:r>
              <a:rPr lang="en-US" altLang="ko-KR" sz="1400" dirty="0">
                <a:solidFill>
                  <a:prstClr val="white"/>
                </a:solidFill>
                <a:ea typeface="나눔스퀘어 Light"/>
              </a:rPr>
              <a:t>1.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334AC7-14AF-45A3-AD46-1109DF74BF7E}"/>
              </a:ext>
            </a:extLst>
          </p:cNvPr>
          <p:cNvSpPr/>
          <p:nvPr/>
        </p:nvSpPr>
        <p:spPr>
          <a:xfrm>
            <a:off x="10268125" y="6602136"/>
            <a:ext cx="1915486" cy="247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88A8C-5ACD-4B65-A621-F102C4ED13E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462C0-2668-4041-B261-51DCBC81FB82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요구사항 목록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447D57-B261-43F2-A567-85AED942C746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기획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0B3EA9-BC4B-42E8-9A80-22667773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6" y="1726331"/>
            <a:ext cx="11274552" cy="50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696383-142B-4952-86CF-2F51F2CD1B45}"/>
              </a:ext>
            </a:extLst>
          </p:cNvPr>
          <p:cNvSpPr/>
          <p:nvPr/>
        </p:nvSpPr>
        <p:spPr>
          <a:xfrm>
            <a:off x="10268125" y="6602136"/>
            <a:ext cx="1915486" cy="247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E917580-B701-4CB6-93CF-40D1D5367695}"/>
              </a:ext>
            </a:extLst>
          </p:cNvPr>
          <p:cNvGrpSpPr/>
          <p:nvPr/>
        </p:nvGrpSpPr>
        <p:grpSpPr>
          <a:xfrm>
            <a:off x="953411" y="1726331"/>
            <a:ext cx="3003259" cy="5025577"/>
            <a:chOff x="713064" y="1266396"/>
            <a:chExt cx="3003259" cy="5025577"/>
          </a:xfrm>
        </p:grpSpPr>
        <p:sp useBgFill="1">
          <p:nvSpPr>
            <p:cNvPr id="9" name="직사각형 8">
              <a:extLst>
                <a:ext uri="{FF2B5EF4-FFF2-40B4-BE49-F238E27FC236}">
                  <a16:creationId xmlns:a16="http://schemas.microsoft.com/office/drawing/2014/main" id="{810FF4E8-1FC1-4EA0-BAB4-2B5E89BEF55A}"/>
                </a:ext>
              </a:extLst>
            </p:cNvPr>
            <p:cNvSpPr/>
            <p:nvPr/>
          </p:nvSpPr>
          <p:spPr>
            <a:xfrm>
              <a:off x="713064" y="1896142"/>
              <a:ext cx="3003259" cy="43958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FE8E775-1A0F-4BAC-9536-5617B66FAD3F}"/>
                </a:ext>
              </a:extLst>
            </p:cNvPr>
            <p:cNvSpPr/>
            <p:nvPr/>
          </p:nvSpPr>
          <p:spPr>
            <a:xfrm>
              <a:off x="713064" y="1266396"/>
              <a:ext cx="3003259" cy="6297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Front-End</a:t>
              </a:r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D894EE-217F-4314-8C4E-8C6BB975EA81}"/>
              </a:ext>
            </a:extLst>
          </p:cNvPr>
          <p:cNvGrpSpPr/>
          <p:nvPr/>
        </p:nvGrpSpPr>
        <p:grpSpPr>
          <a:xfrm>
            <a:off x="8411355" y="1726332"/>
            <a:ext cx="3003259" cy="2365624"/>
            <a:chOff x="713064" y="1266396"/>
            <a:chExt cx="3003259" cy="5025577"/>
          </a:xfrm>
        </p:grpSpPr>
        <p:sp useBgFill="1">
          <p:nvSpPr>
            <p:cNvPr id="12" name="직사각형 11">
              <a:extLst>
                <a:ext uri="{FF2B5EF4-FFF2-40B4-BE49-F238E27FC236}">
                  <a16:creationId xmlns:a16="http://schemas.microsoft.com/office/drawing/2014/main" id="{28030173-9C3A-4D1B-9B25-0FEA8C07DBE5}"/>
                </a:ext>
              </a:extLst>
            </p:cNvPr>
            <p:cNvSpPr/>
            <p:nvPr/>
          </p:nvSpPr>
          <p:spPr>
            <a:xfrm>
              <a:off x="713064" y="1896142"/>
              <a:ext cx="3003259" cy="43958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6E7019-EA19-4AC6-8627-96CB38A2B38D}"/>
                </a:ext>
              </a:extLst>
            </p:cNvPr>
            <p:cNvSpPr/>
            <p:nvPr/>
          </p:nvSpPr>
          <p:spPr>
            <a:xfrm>
              <a:off x="713064" y="1266396"/>
              <a:ext cx="3003259" cy="12537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DataBase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54BDB1-D611-42DB-A01C-70593E8B4BFB}"/>
              </a:ext>
            </a:extLst>
          </p:cNvPr>
          <p:cNvGrpSpPr/>
          <p:nvPr/>
        </p:nvGrpSpPr>
        <p:grpSpPr>
          <a:xfrm>
            <a:off x="4682383" y="1726331"/>
            <a:ext cx="3003259" cy="5025577"/>
            <a:chOff x="713064" y="1266396"/>
            <a:chExt cx="3003259" cy="5025577"/>
          </a:xfrm>
        </p:grpSpPr>
        <p:sp useBgFill="1">
          <p:nvSpPr>
            <p:cNvPr id="15" name="직사각형 14">
              <a:extLst>
                <a:ext uri="{FF2B5EF4-FFF2-40B4-BE49-F238E27FC236}">
                  <a16:creationId xmlns:a16="http://schemas.microsoft.com/office/drawing/2014/main" id="{E312C8FC-5D0B-4917-986A-5D3423C9D4B8}"/>
                </a:ext>
              </a:extLst>
            </p:cNvPr>
            <p:cNvSpPr/>
            <p:nvPr/>
          </p:nvSpPr>
          <p:spPr>
            <a:xfrm>
              <a:off x="713064" y="1896142"/>
              <a:ext cx="3003259" cy="43958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EF6F4D7-8946-4DA6-9CF0-13341C8F9EBA}"/>
                </a:ext>
              </a:extLst>
            </p:cNvPr>
            <p:cNvSpPr/>
            <p:nvPr/>
          </p:nvSpPr>
          <p:spPr>
            <a:xfrm>
              <a:off x="713064" y="1266396"/>
              <a:ext cx="3003259" cy="6297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Back-End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1DCF628-CBFD-4727-91CB-1461AA677210}"/>
              </a:ext>
            </a:extLst>
          </p:cNvPr>
          <p:cNvGrpSpPr/>
          <p:nvPr/>
        </p:nvGrpSpPr>
        <p:grpSpPr>
          <a:xfrm>
            <a:off x="8411355" y="4250578"/>
            <a:ext cx="3003259" cy="2524246"/>
            <a:chOff x="713064" y="1266396"/>
            <a:chExt cx="3003259" cy="5025577"/>
          </a:xfrm>
        </p:grpSpPr>
        <p:sp useBgFill="1">
          <p:nvSpPr>
            <p:cNvPr id="18" name="직사각형 17">
              <a:extLst>
                <a:ext uri="{FF2B5EF4-FFF2-40B4-BE49-F238E27FC236}">
                  <a16:creationId xmlns:a16="http://schemas.microsoft.com/office/drawing/2014/main" id="{6D9A1D8D-1711-49AB-BA36-25CC8230212A}"/>
                </a:ext>
              </a:extLst>
            </p:cNvPr>
            <p:cNvSpPr/>
            <p:nvPr/>
          </p:nvSpPr>
          <p:spPr>
            <a:xfrm>
              <a:off x="713064" y="1896142"/>
              <a:ext cx="3003259" cy="43958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2762DF4-86E4-4387-9128-C03E1577DAAD}"/>
                </a:ext>
              </a:extLst>
            </p:cNvPr>
            <p:cNvSpPr/>
            <p:nvPr/>
          </p:nvSpPr>
          <p:spPr>
            <a:xfrm>
              <a:off x="713064" y="1266396"/>
              <a:ext cx="3003259" cy="12537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IDE</a:t>
              </a:r>
              <a:endParaRPr lang="ko-KR" altLang="en-US" dirty="0"/>
            </a:p>
          </p:txBody>
        </p:sp>
      </p:grpSp>
      <p:pic>
        <p:nvPicPr>
          <p:cNvPr id="20" name="Picture 2" descr="SQL Developer 다운로드 및 사용법 - Snug Archive">
            <a:extLst>
              <a:ext uri="{FF2B5EF4-FFF2-40B4-BE49-F238E27FC236}">
                <a16:creationId xmlns:a16="http://schemas.microsoft.com/office/drawing/2014/main" id="{F5D509B9-9D43-4F85-A068-287709977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6" r="31409" b="9188"/>
          <a:stretch/>
        </p:blipFill>
        <p:spPr bwMode="auto">
          <a:xfrm>
            <a:off x="9058689" y="5772028"/>
            <a:ext cx="1703271" cy="86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이클립스 아이콘을 작업 표시줄에 고정시키기 - 개발자스럽다">
            <a:extLst>
              <a:ext uri="{FF2B5EF4-FFF2-40B4-BE49-F238E27FC236}">
                <a16:creationId xmlns:a16="http://schemas.microsoft.com/office/drawing/2014/main" id="{83717E91-55ED-4ADC-B90B-26DE9BFCC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360" y="5079864"/>
            <a:ext cx="2115927" cy="47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BFFDC852-4988-4BF3-BD3F-D958ABCAB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681" y="2420339"/>
            <a:ext cx="1789534" cy="70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DBC를 이용한 데이터베이스 연동 (MySQL)">
            <a:extLst>
              <a:ext uri="{FF2B5EF4-FFF2-40B4-BE49-F238E27FC236}">
                <a16:creationId xmlns:a16="http://schemas.microsoft.com/office/drawing/2014/main" id="{0725E7B9-6752-4A11-847C-F48B2A79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861" y="3203299"/>
            <a:ext cx="1789534" cy="80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JAVA] 자바란?">
            <a:extLst>
              <a:ext uri="{FF2B5EF4-FFF2-40B4-BE49-F238E27FC236}">
                <a16:creationId xmlns:a16="http://schemas.microsoft.com/office/drawing/2014/main" id="{0A0D6922-3EB6-4F90-95B1-E58403427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9" r="26900"/>
          <a:stretch/>
        </p:blipFill>
        <p:spPr bwMode="auto">
          <a:xfrm>
            <a:off x="5700873" y="2545424"/>
            <a:ext cx="1080000" cy="124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톰캣(tomcat)이란?">
            <a:extLst>
              <a:ext uri="{FF2B5EF4-FFF2-40B4-BE49-F238E27FC236}">
                <a16:creationId xmlns:a16="http://schemas.microsoft.com/office/drawing/2014/main" id="{9B1AB1CA-AC7D-4430-9269-08CBBDC7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60" y="3942032"/>
            <a:ext cx="1080000" cy="94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 Servlet 개요">
            <a:extLst>
              <a:ext uri="{FF2B5EF4-FFF2-40B4-BE49-F238E27FC236}">
                <a16:creationId xmlns:a16="http://schemas.microsoft.com/office/drawing/2014/main" id="{3538072B-3431-4A42-AC81-C0951703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17" y="371057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자바스크립트란? - 한 눈에 끝내는 Node.js">
            <a:extLst>
              <a:ext uri="{FF2B5EF4-FFF2-40B4-BE49-F238E27FC236}">
                <a16:creationId xmlns:a16="http://schemas.microsoft.com/office/drawing/2014/main" id="{657E74BB-3401-4538-B03B-B79482DC7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23" y="2884261"/>
            <a:ext cx="19530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Bootstrap(부트스트랩) 설치 | protect-me">
            <a:extLst>
              <a:ext uri="{FF2B5EF4-FFF2-40B4-BE49-F238E27FC236}">
                <a16:creationId xmlns:a16="http://schemas.microsoft.com/office/drawing/2014/main" id="{592F408C-C577-4E87-BAB2-AAF9B20C4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32" y="4504140"/>
            <a:ext cx="1966439" cy="104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JSP] JSP란? JSP와 서블릿의 차이점">
            <a:extLst>
              <a:ext uri="{FF2B5EF4-FFF2-40B4-BE49-F238E27FC236}">
                <a16:creationId xmlns:a16="http://schemas.microsoft.com/office/drawing/2014/main" id="{96CE6461-9AE4-4130-96B5-9A6F120B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66" y="5078061"/>
            <a:ext cx="1382907" cy="77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ost-thumbnail">
            <a:extLst>
              <a:ext uri="{FF2B5EF4-FFF2-40B4-BE49-F238E27FC236}">
                <a16:creationId xmlns:a16="http://schemas.microsoft.com/office/drawing/2014/main" id="{F73CEFD7-DF05-4A1C-99FF-C690A0ADC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9" t="15704" r="36350" b="26689"/>
          <a:stretch/>
        </p:blipFill>
        <p:spPr bwMode="auto">
          <a:xfrm>
            <a:off x="6424038" y="5078061"/>
            <a:ext cx="1080000" cy="77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FBF829-C6DE-4D7C-9564-1DFB94E81E76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9AD819-8271-4B72-9D67-59D5A579BE96}"/>
              </a:ext>
            </a:extLst>
          </p:cNvPr>
          <p:cNvSpPr txBox="1"/>
          <p:nvPr/>
        </p:nvSpPr>
        <p:spPr>
          <a:xfrm>
            <a:off x="339536" y="1264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259998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2</a:t>
            </a:r>
            <a:r>
              <a:rPr lang="en-US" altLang="ko-KR" sz="1400" dirty="0">
                <a:solidFill>
                  <a:prstClr val="white"/>
                </a:solidFill>
                <a:ea typeface="나눔스퀘어 Light"/>
              </a:rPr>
              <a:t>.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3319E12-D4C7-4EB9-920A-8D151365AFA9}"/>
              </a:ext>
            </a:extLst>
          </p:cNvPr>
          <p:cNvGrpSpPr/>
          <p:nvPr/>
        </p:nvGrpSpPr>
        <p:grpSpPr>
          <a:xfrm>
            <a:off x="649727" y="1615880"/>
            <a:ext cx="10670109" cy="4431939"/>
            <a:chOff x="658116" y="869260"/>
            <a:chExt cx="10670109" cy="4431939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8A1EBC9-F873-4801-B0E5-8CFC0D35B9AC}"/>
                </a:ext>
              </a:extLst>
            </p:cNvPr>
            <p:cNvSpPr txBox="1">
              <a:spLocks/>
            </p:cNvSpPr>
            <p:nvPr/>
          </p:nvSpPr>
          <p:spPr>
            <a:xfrm>
              <a:off x="4276043" y="3443008"/>
              <a:ext cx="870857" cy="246221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장바구니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DAEB932-7190-427F-BBDD-B9D6CD11512B}"/>
                </a:ext>
              </a:extLst>
            </p:cNvPr>
            <p:cNvSpPr txBox="1">
              <a:spLocks/>
            </p:cNvSpPr>
            <p:nvPr/>
          </p:nvSpPr>
          <p:spPr>
            <a:xfrm>
              <a:off x="4276044" y="3983339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상품 삭제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B0A0F19-94FD-44CD-A181-FBE6A57E914D}"/>
                </a:ext>
              </a:extLst>
            </p:cNvPr>
            <p:cNvSpPr txBox="1">
              <a:spLocks/>
            </p:cNvSpPr>
            <p:nvPr/>
          </p:nvSpPr>
          <p:spPr>
            <a:xfrm>
              <a:off x="3081742" y="3983339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상품 주문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FCCA9BE-EB77-4760-B366-D5B578B9DB15}"/>
                </a:ext>
              </a:extLst>
            </p:cNvPr>
            <p:cNvSpPr txBox="1">
              <a:spLocks/>
            </p:cNvSpPr>
            <p:nvPr/>
          </p:nvSpPr>
          <p:spPr>
            <a:xfrm>
              <a:off x="1852418" y="3428999"/>
              <a:ext cx="870857" cy="246221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마이페이지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F990019-A0A0-4816-8EBC-8C3A29521C89}"/>
                </a:ext>
              </a:extLst>
            </p:cNvPr>
            <p:cNvSpPr txBox="1">
              <a:spLocks/>
            </p:cNvSpPr>
            <p:nvPr/>
          </p:nvSpPr>
          <p:spPr>
            <a:xfrm>
              <a:off x="9027696" y="869260"/>
              <a:ext cx="2300529" cy="838945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사용자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B488FEE-6E03-4ABB-A7DC-5A45FB1F2DFA}"/>
                </a:ext>
              </a:extLst>
            </p:cNvPr>
            <p:cNvSpPr txBox="1">
              <a:spLocks/>
            </p:cNvSpPr>
            <p:nvPr/>
          </p:nvSpPr>
          <p:spPr>
            <a:xfrm>
              <a:off x="5697747" y="3428998"/>
              <a:ext cx="870857" cy="246221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상품목록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D4B9E39-62A5-4DCD-B279-378A764BF5A0}"/>
                </a:ext>
              </a:extLst>
            </p:cNvPr>
            <p:cNvSpPr txBox="1">
              <a:spLocks/>
            </p:cNvSpPr>
            <p:nvPr/>
          </p:nvSpPr>
          <p:spPr>
            <a:xfrm>
              <a:off x="1852418" y="3975257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정보 수정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C08F33E-4AC2-4BED-AC6C-6C0DAD509897}"/>
                </a:ext>
              </a:extLst>
            </p:cNvPr>
            <p:cNvSpPr txBox="1">
              <a:spLocks/>
            </p:cNvSpPr>
            <p:nvPr/>
          </p:nvSpPr>
          <p:spPr>
            <a:xfrm>
              <a:off x="658116" y="3975255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회원 삭제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50ECE7E-6081-4B64-A419-3560B098FEE9}"/>
                </a:ext>
              </a:extLst>
            </p:cNvPr>
            <p:cNvSpPr txBox="1">
              <a:spLocks/>
            </p:cNvSpPr>
            <p:nvPr/>
          </p:nvSpPr>
          <p:spPr>
            <a:xfrm>
              <a:off x="5700553" y="3975255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상품 상세</a:t>
              </a: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DFEAB3D8-E42E-4B94-A507-C3D5DE65FBF2}"/>
                </a:ext>
              </a:extLst>
            </p:cNvPr>
            <p:cNvCxnSpPr>
              <a:stCxn id="131" idx="2"/>
              <a:endCxn id="134" idx="0"/>
            </p:cNvCxnSpPr>
            <p:nvPr/>
          </p:nvCxnSpPr>
          <p:spPr>
            <a:xfrm>
              <a:off x="6133176" y="3675219"/>
              <a:ext cx="2806" cy="30003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BD9A20F-F7B5-4B7B-8F73-3175B1889AAE}"/>
                </a:ext>
              </a:extLst>
            </p:cNvPr>
            <p:cNvSpPr txBox="1">
              <a:spLocks/>
            </p:cNvSpPr>
            <p:nvPr/>
          </p:nvSpPr>
          <p:spPr>
            <a:xfrm>
              <a:off x="3081741" y="4508719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배송지 정보 입력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7BD5E109-F0EA-4F5E-9440-A23067F1BC8F}"/>
                </a:ext>
              </a:extLst>
            </p:cNvPr>
            <p:cNvSpPr txBox="1">
              <a:spLocks/>
            </p:cNvSpPr>
            <p:nvPr/>
          </p:nvSpPr>
          <p:spPr>
            <a:xfrm>
              <a:off x="2439483" y="5054978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상품 결제 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D9AC75F-7E0F-4ABC-A495-AE6A55FABEE5}"/>
                </a:ext>
              </a:extLst>
            </p:cNvPr>
            <p:cNvSpPr txBox="1">
              <a:spLocks/>
            </p:cNvSpPr>
            <p:nvPr/>
          </p:nvSpPr>
          <p:spPr>
            <a:xfrm>
              <a:off x="3748088" y="5054978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결제 취소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B1C8724-21EE-4B5B-8E54-6B9A32A1BA13}"/>
                </a:ext>
              </a:extLst>
            </p:cNvPr>
            <p:cNvSpPr txBox="1">
              <a:spLocks/>
            </p:cNvSpPr>
            <p:nvPr/>
          </p:nvSpPr>
          <p:spPr>
            <a:xfrm>
              <a:off x="5225142" y="1461984"/>
              <a:ext cx="870857" cy="246221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메인페이지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8A381FC-B7D4-4795-82A6-BCD8197F0695}"/>
                </a:ext>
              </a:extLst>
            </p:cNvPr>
            <p:cNvSpPr txBox="1">
              <a:spLocks/>
            </p:cNvSpPr>
            <p:nvPr/>
          </p:nvSpPr>
          <p:spPr>
            <a:xfrm>
              <a:off x="5225142" y="2099235"/>
              <a:ext cx="870857" cy="246221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네비게이션 바 </a:t>
              </a: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3C2B656E-2599-4ACC-9B03-26528439E9D6}"/>
                </a:ext>
              </a:extLst>
            </p:cNvPr>
            <p:cNvCxnSpPr>
              <a:stCxn id="139" idx="2"/>
              <a:endCxn id="140" idx="0"/>
            </p:cNvCxnSpPr>
            <p:nvPr/>
          </p:nvCxnSpPr>
          <p:spPr>
            <a:xfrm>
              <a:off x="5660571" y="1708205"/>
              <a:ext cx="0" cy="39103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81F7687E-E49F-4149-9BD0-48BDBD761FDF}"/>
                </a:ext>
              </a:extLst>
            </p:cNvPr>
            <p:cNvCxnSpPr>
              <a:cxnSpLocks/>
              <a:stCxn id="140" idx="2"/>
            </p:cNvCxnSpPr>
            <p:nvPr/>
          </p:nvCxnSpPr>
          <p:spPr>
            <a:xfrm>
              <a:off x="5660571" y="2345456"/>
              <a:ext cx="0" cy="8605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E96019A8-4876-4060-B34D-15CD6950013D}"/>
                </a:ext>
              </a:extLst>
            </p:cNvPr>
            <p:cNvCxnSpPr>
              <a:cxnSpLocks/>
              <a:endCxn id="129" idx="0"/>
            </p:cNvCxnSpPr>
            <p:nvPr/>
          </p:nvCxnSpPr>
          <p:spPr>
            <a:xfrm rot="10800000" flipV="1">
              <a:off x="2287848" y="3205955"/>
              <a:ext cx="3845329" cy="223043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AB92D66-D1DB-4065-9472-F789FB7B1766}"/>
                </a:ext>
              </a:extLst>
            </p:cNvPr>
            <p:cNvCxnSpPr>
              <a:stCxn id="128" idx="2"/>
              <a:endCxn id="136" idx="0"/>
            </p:cNvCxnSpPr>
            <p:nvPr/>
          </p:nvCxnSpPr>
          <p:spPr>
            <a:xfrm flipH="1">
              <a:off x="3517170" y="4229560"/>
              <a:ext cx="1" cy="27915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5" name="연결선: 꺾임 144">
              <a:extLst>
                <a:ext uri="{FF2B5EF4-FFF2-40B4-BE49-F238E27FC236}">
                  <a16:creationId xmlns:a16="http://schemas.microsoft.com/office/drawing/2014/main" id="{EEBD9543-757D-408E-B4DE-E34D2EB1D45C}"/>
                </a:ext>
              </a:extLst>
            </p:cNvPr>
            <p:cNvCxnSpPr>
              <a:cxnSpLocks/>
              <a:stCxn id="136" idx="2"/>
              <a:endCxn id="137" idx="0"/>
            </p:cNvCxnSpPr>
            <p:nvPr/>
          </p:nvCxnSpPr>
          <p:spPr>
            <a:xfrm rot="5400000">
              <a:off x="3046022" y="4583830"/>
              <a:ext cx="300038" cy="642258"/>
            </a:xfrm>
            <a:prstGeom prst="bentConnector3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6" name="연결선: 꺾임 145">
              <a:extLst>
                <a:ext uri="{FF2B5EF4-FFF2-40B4-BE49-F238E27FC236}">
                  <a16:creationId xmlns:a16="http://schemas.microsoft.com/office/drawing/2014/main" id="{C7374C66-F73F-4973-91B5-9149DB8AC447}"/>
                </a:ext>
              </a:extLst>
            </p:cNvPr>
            <p:cNvCxnSpPr>
              <a:stCxn id="136" idx="2"/>
              <a:endCxn id="138" idx="0"/>
            </p:cNvCxnSpPr>
            <p:nvPr/>
          </p:nvCxnSpPr>
          <p:spPr>
            <a:xfrm rot="16200000" flipH="1">
              <a:off x="3700324" y="4571785"/>
              <a:ext cx="300038" cy="666347"/>
            </a:xfrm>
            <a:prstGeom prst="bentConnector3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7" name="연결선: 꺾임 146">
              <a:extLst>
                <a:ext uri="{FF2B5EF4-FFF2-40B4-BE49-F238E27FC236}">
                  <a16:creationId xmlns:a16="http://schemas.microsoft.com/office/drawing/2014/main" id="{B19B230C-BA9E-4FD5-9AAE-112D094215C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33059" y="3228086"/>
              <a:ext cx="300035" cy="1194302"/>
            </a:xfrm>
            <a:prstGeom prst="bentConnector3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AE37607-4B78-463F-8B10-09C743F14F77}"/>
                </a:ext>
              </a:extLst>
            </p:cNvPr>
            <p:cNvSpPr txBox="1">
              <a:spLocks/>
            </p:cNvSpPr>
            <p:nvPr/>
          </p:nvSpPr>
          <p:spPr>
            <a:xfrm>
              <a:off x="5697747" y="4500637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장바구니</a:t>
              </a:r>
            </a:p>
          </p:txBody>
        </p: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FD62C886-5AAD-460E-82D4-67D061D8642E}"/>
                </a:ext>
              </a:extLst>
            </p:cNvPr>
            <p:cNvCxnSpPr>
              <a:stCxn id="134" idx="2"/>
              <a:endCxn id="148" idx="0"/>
            </p:cNvCxnSpPr>
            <p:nvPr/>
          </p:nvCxnSpPr>
          <p:spPr>
            <a:xfrm flipH="1">
              <a:off x="6133176" y="4221476"/>
              <a:ext cx="2806" cy="27916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76C956CF-E87D-47FF-BEFD-C34709931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1472" y="3205956"/>
              <a:ext cx="0" cy="23943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9E4B77E1-A9E8-4CAF-9FA8-17095F1DF3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3060" y="3843338"/>
              <a:ext cx="1" cy="14000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0F89A7B-3D0F-4153-A07F-DE623F3CB37E}"/>
                </a:ext>
              </a:extLst>
            </p:cNvPr>
            <p:cNvSpPr txBox="1">
              <a:spLocks/>
            </p:cNvSpPr>
            <p:nvPr/>
          </p:nvSpPr>
          <p:spPr>
            <a:xfrm>
              <a:off x="6486936" y="2742470"/>
              <a:ext cx="870857" cy="246221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로그아웃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DF4ADC0-A2E3-451C-A064-77B7DE163513}"/>
                </a:ext>
              </a:extLst>
            </p:cNvPr>
            <p:cNvSpPr txBox="1">
              <a:spLocks/>
            </p:cNvSpPr>
            <p:nvPr/>
          </p:nvSpPr>
          <p:spPr>
            <a:xfrm>
              <a:off x="6486936" y="2319325"/>
              <a:ext cx="870857" cy="246221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로그인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ADD5E93-5744-4AF1-8C74-E8F3BF678C97}"/>
                </a:ext>
              </a:extLst>
            </p:cNvPr>
            <p:cNvSpPr txBox="1">
              <a:spLocks/>
            </p:cNvSpPr>
            <p:nvPr/>
          </p:nvSpPr>
          <p:spPr>
            <a:xfrm>
              <a:off x="4276042" y="2556710"/>
              <a:ext cx="870857" cy="246221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회원가입</a:t>
              </a:r>
            </a:p>
          </p:txBody>
        </p: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533118EF-BCD0-4C05-BDC7-F633B815F117}"/>
                </a:ext>
              </a:extLst>
            </p:cNvPr>
            <p:cNvCxnSpPr>
              <a:cxnSpLocks/>
            </p:cNvCxnSpPr>
            <p:nvPr/>
          </p:nvCxnSpPr>
          <p:spPr>
            <a:xfrm>
              <a:off x="5146899" y="2679821"/>
              <a:ext cx="513671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6" name="연결선: 꺾임 155">
              <a:extLst>
                <a:ext uri="{FF2B5EF4-FFF2-40B4-BE49-F238E27FC236}">
                  <a16:creationId xmlns:a16="http://schemas.microsoft.com/office/drawing/2014/main" id="{BFBF846C-78AC-4C88-9227-E726D6D22FF9}"/>
                </a:ext>
              </a:extLst>
            </p:cNvPr>
            <p:cNvCxnSpPr/>
            <p:nvPr/>
          </p:nvCxnSpPr>
          <p:spPr>
            <a:xfrm rot="10800000">
              <a:off x="5660570" y="2679821"/>
              <a:ext cx="826366" cy="185761"/>
            </a:xfrm>
            <a:prstGeom prst="bentConnector3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7" name="연결선: 꺾임 156">
              <a:extLst>
                <a:ext uri="{FF2B5EF4-FFF2-40B4-BE49-F238E27FC236}">
                  <a16:creationId xmlns:a16="http://schemas.microsoft.com/office/drawing/2014/main" id="{DB2F15D2-345F-40EE-8DEA-37CE277C8B1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60570" y="2442435"/>
              <a:ext cx="826367" cy="233955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8968A813-EF73-4C74-BD89-515AFABB8BF6}"/>
                </a:ext>
              </a:extLst>
            </p:cNvPr>
            <p:cNvCxnSpPr>
              <a:stCxn id="131" idx="0"/>
            </p:cNvCxnSpPr>
            <p:nvPr/>
          </p:nvCxnSpPr>
          <p:spPr>
            <a:xfrm flipV="1">
              <a:off x="6133176" y="3205955"/>
              <a:ext cx="0" cy="22304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9" name="연결선: 꺾임 158">
              <a:extLst>
                <a:ext uri="{FF2B5EF4-FFF2-40B4-BE49-F238E27FC236}">
                  <a16:creationId xmlns:a16="http://schemas.microsoft.com/office/drawing/2014/main" id="{33056D17-BEB6-44F9-A85B-9962948F6BD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517172" y="3832859"/>
              <a:ext cx="1194301" cy="150479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D6F3A33C-A1BC-4EBA-A0C4-92CC77B316BF}"/>
                </a:ext>
              </a:extLst>
            </p:cNvPr>
            <p:cNvCxnSpPr>
              <a:cxnSpLocks/>
            </p:cNvCxnSpPr>
            <p:nvPr/>
          </p:nvCxnSpPr>
          <p:spPr>
            <a:xfrm>
              <a:off x="4717822" y="3689229"/>
              <a:ext cx="0" cy="15410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192AC10B-AF72-4AEF-A98E-1F430861A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2166" y="3832859"/>
              <a:ext cx="1" cy="14239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78A92C12-191D-4612-A6B5-053725F1CD96}"/>
              </a:ext>
            </a:extLst>
          </p:cNvPr>
          <p:cNvSpPr/>
          <p:nvPr/>
        </p:nvSpPr>
        <p:spPr>
          <a:xfrm>
            <a:off x="10268125" y="6602136"/>
            <a:ext cx="1915486" cy="247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D0574DF-9078-4BEA-B27E-2A30887307AE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7EFD09-5EC3-4162-B0C6-47398FC97830}"/>
              </a:ext>
            </a:extLst>
          </p:cNvPr>
          <p:cNvSpPr txBox="1"/>
          <p:nvPr/>
        </p:nvSpPr>
        <p:spPr>
          <a:xfrm>
            <a:off x="339536" y="1264666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정보구조도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사용자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54137B-B19E-45DA-9FF3-2169093DA15F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45177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Part 2</a:t>
            </a:r>
            <a:r>
              <a:rPr lang="en-US" altLang="ko-KR" sz="1400" dirty="0">
                <a:solidFill>
                  <a:prstClr val="white"/>
                </a:solidFill>
                <a:ea typeface="나눔스퀘어 Light"/>
              </a:rPr>
              <a:t>.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 Light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87015C-674E-480F-9A2C-E558DF4341A7}"/>
              </a:ext>
            </a:extLst>
          </p:cNvPr>
          <p:cNvGrpSpPr/>
          <p:nvPr/>
        </p:nvGrpSpPr>
        <p:grpSpPr>
          <a:xfrm>
            <a:off x="1844029" y="1615879"/>
            <a:ext cx="9475807" cy="4431940"/>
            <a:chOff x="1844029" y="1615879"/>
            <a:chExt cx="9475807" cy="443194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C6AFA6-4E25-429C-A56F-506EB11DDBD5}"/>
                </a:ext>
              </a:extLst>
            </p:cNvPr>
            <p:cNvSpPr txBox="1">
              <a:spLocks/>
            </p:cNvSpPr>
            <p:nvPr/>
          </p:nvSpPr>
          <p:spPr>
            <a:xfrm>
              <a:off x="9019307" y="1615879"/>
              <a:ext cx="2300529" cy="838945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관리자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E2E2EC-CBF8-499A-8D01-B60E275A1B5F}"/>
                </a:ext>
              </a:extLst>
            </p:cNvPr>
            <p:cNvSpPr txBox="1">
              <a:spLocks/>
            </p:cNvSpPr>
            <p:nvPr/>
          </p:nvSpPr>
          <p:spPr>
            <a:xfrm>
              <a:off x="6478547" y="3489090"/>
              <a:ext cx="870857" cy="246221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로그아웃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7A63390-DF2C-4401-8A0E-7B57D07D4207}"/>
                </a:ext>
              </a:extLst>
            </p:cNvPr>
            <p:cNvSpPr txBox="1">
              <a:spLocks/>
            </p:cNvSpPr>
            <p:nvPr/>
          </p:nvSpPr>
          <p:spPr>
            <a:xfrm>
              <a:off x="6478547" y="3065945"/>
              <a:ext cx="870857" cy="246221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로그인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4D4939-7DE9-4188-9416-E325387BA323}"/>
                </a:ext>
              </a:extLst>
            </p:cNvPr>
            <p:cNvSpPr txBox="1">
              <a:spLocks/>
            </p:cNvSpPr>
            <p:nvPr/>
          </p:nvSpPr>
          <p:spPr>
            <a:xfrm>
              <a:off x="4267653" y="3303330"/>
              <a:ext cx="870857" cy="246221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회원가입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786F14-CF31-418F-AF02-A6B94A7F6B48}"/>
                </a:ext>
              </a:extLst>
            </p:cNvPr>
            <p:cNvSpPr txBox="1">
              <a:spLocks/>
            </p:cNvSpPr>
            <p:nvPr/>
          </p:nvSpPr>
          <p:spPr>
            <a:xfrm>
              <a:off x="5216753" y="2208604"/>
              <a:ext cx="870857" cy="246221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메인페이지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3CEE26-3FF4-4200-B4CB-F96FA722FC8D}"/>
                </a:ext>
              </a:extLst>
            </p:cNvPr>
            <p:cNvSpPr txBox="1">
              <a:spLocks/>
            </p:cNvSpPr>
            <p:nvPr/>
          </p:nvSpPr>
          <p:spPr>
            <a:xfrm>
              <a:off x="5216753" y="2845855"/>
              <a:ext cx="870857" cy="246221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네비게이션 바 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1450BF1-FDE2-409F-9C9D-61216B594248}"/>
                </a:ext>
              </a:extLst>
            </p:cNvPr>
            <p:cNvCxnSpPr>
              <a:stCxn id="52" idx="2"/>
              <a:endCxn id="53" idx="0"/>
            </p:cNvCxnSpPr>
            <p:nvPr/>
          </p:nvCxnSpPr>
          <p:spPr>
            <a:xfrm>
              <a:off x="5652182" y="2454825"/>
              <a:ext cx="0" cy="39103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BCCB31-05EE-4A7F-BC4F-794BAFBADDDF}"/>
                </a:ext>
              </a:extLst>
            </p:cNvPr>
            <p:cNvSpPr txBox="1">
              <a:spLocks/>
            </p:cNvSpPr>
            <p:nvPr/>
          </p:nvSpPr>
          <p:spPr>
            <a:xfrm>
              <a:off x="1844029" y="4186096"/>
              <a:ext cx="870857" cy="246221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마이페이지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6CB318-B580-460F-A616-E906B2F72C99}"/>
                </a:ext>
              </a:extLst>
            </p:cNvPr>
            <p:cNvSpPr txBox="1">
              <a:spLocks/>
            </p:cNvSpPr>
            <p:nvPr/>
          </p:nvSpPr>
          <p:spPr>
            <a:xfrm>
              <a:off x="1844029" y="4737117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정보 수정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748F2F1-9A08-48F4-87AA-781E84B77399}"/>
                </a:ext>
              </a:extLst>
            </p:cNvPr>
            <p:cNvCxnSpPr>
              <a:stCxn id="55" idx="2"/>
              <a:endCxn id="56" idx="0"/>
            </p:cNvCxnSpPr>
            <p:nvPr/>
          </p:nvCxnSpPr>
          <p:spPr>
            <a:xfrm>
              <a:off x="2279458" y="4432317"/>
              <a:ext cx="0" cy="30480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D66E42B-6BDD-4791-8327-FED344AB9080}"/>
                </a:ext>
              </a:extLst>
            </p:cNvPr>
            <p:cNvSpPr txBox="1">
              <a:spLocks/>
            </p:cNvSpPr>
            <p:nvPr/>
          </p:nvSpPr>
          <p:spPr>
            <a:xfrm>
              <a:off x="4267654" y="4189628"/>
              <a:ext cx="870857" cy="246221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장바구니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FC434E0-3190-4C05-B97D-89A66DA6C460}"/>
                </a:ext>
              </a:extLst>
            </p:cNvPr>
            <p:cNvSpPr txBox="1">
              <a:spLocks/>
            </p:cNvSpPr>
            <p:nvPr/>
          </p:nvSpPr>
          <p:spPr>
            <a:xfrm>
              <a:off x="4267655" y="4729959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상품 삭제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1D36D6D-894C-4BEE-8E5B-9FDD573FDC10}"/>
                </a:ext>
              </a:extLst>
            </p:cNvPr>
            <p:cNvSpPr txBox="1">
              <a:spLocks/>
            </p:cNvSpPr>
            <p:nvPr/>
          </p:nvSpPr>
          <p:spPr>
            <a:xfrm>
              <a:off x="3073353" y="4729959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상품 주문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5EAA591-5459-421A-98CF-C868E9E5B0CB}"/>
                </a:ext>
              </a:extLst>
            </p:cNvPr>
            <p:cNvCxnSpPr>
              <a:stCxn id="58" idx="2"/>
              <a:endCxn id="59" idx="0"/>
            </p:cNvCxnSpPr>
            <p:nvPr/>
          </p:nvCxnSpPr>
          <p:spPr>
            <a:xfrm>
              <a:off x="4703083" y="4435849"/>
              <a:ext cx="1" cy="29411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B84C95-4813-4393-98A4-57A5DEE07864}"/>
                </a:ext>
              </a:extLst>
            </p:cNvPr>
            <p:cNvSpPr txBox="1">
              <a:spLocks/>
            </p:cNvSpPr>
            <p:nvPr/>
          </p:nvSpPr>
          <p:spPr>
            <a:xfrm>
              <a:off x="5689358" y="4175618"/>
              <a:ext cx="870857" cy="246221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상품목록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532DC62-C975-422A-BF9E-0C74C6AF4AE7}"/>
                </a:ext>
              </a:extLst>
            </p:cNvPr>
            <p:cNvSpPr txBox="1">
              <a:spLocks/>
            </p:cNvSpPr>
            <p:nvPr/>
          </p:nvSpPr>
          <p:spPr>
            <a:xfrm>
              <a:off x="5692164" y="4721875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상품 상세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5BC12DB-9A38-4D9C-A2F8-20DFC8A439F0}"/>
                </a:ext>
              </a:extLst>
            </p:cNvPr>
            <p:cNvCxnSpPr>
              <a:stCxn id="62" idx="2"/>
              <a:endCxn id="63" idx="0"/>
            </p:cNvCxnSpPr>
            <p:nvPr/>
          </p:nvCxnSpPr>
          <p:spPr>
            <a:xfrm>
              <a:off x="6124787" y="4421839"/>
              <a:ext cx="2806" cy="30003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7323E20-06EB-461F-88BD-AADCD58EB235}"/>
                </a:ext>
              </a:extLst>
            </p:cNvPr>
            <p:cNvSpPr txBox="1">
              <a:spLocks/>
            </p:cNvSpPr>
            <p:nvPr/>
          </p:nvSpPr>
          <p:spPr>
            <a:xfrm>
              <a:off x="3073352" y="5255339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배송지 정보 입력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2B5F2D8-E8C5-4396-9F17-63D0786BBB02}"/>
                </a:ext>
              </a:extLst>
            </p:cNvPr>
            <p:cNvSpPr txBox="1">
              <a:spLocks/>
            </p:cNvSpPr>
            <p:nvPr/>
          </p:nvSpPr>
          <p:spPr>
            <a:xfrm>
              <a:off x="3739699" y="5801598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결제 취소</a:t>
              </a: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71D09AA-6C9C-42C0-94B6-ED081C734459}"/>
                </a:ext>
              </a:extLst>
            </p:cNvPr>
            <p:cNvCxnSpPr>
              <a:stCxn id="60" idx="2"/>
              <a:endCxn id="65" idx="0"/>
            </p:cNvCxnSpPr>
            <p:nvPr/>
          </p:nvCxnSpPr>
          <p:spPr>
            <a:xfrm flipH="1">
              <a:off x="3508781" y="4976180"/>
              <a:ext cx="1" cy="27915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ADB2FCE-CD70-4660-B4F2-C51810CBA07B}"/>
                </a:ext>
              </a:extLst>
            </p:cNvPr>
            <p:cNvSpPr txBox="1">
              <a:spLocks/>
            </p:cNvSpPr>
            <p:nvPr/>
          </p:nvSpPr>
          <p:spPr>
            <a:xfrm>
              <a:off x="5689358" y="5247257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장바구니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E361C58E-2AE6-4151-90AA-38863E80849E}"/>
                </a:ext>
              </a:extLst>
            </p:cNvPr>
            <p:cNvCxnSpPr>
              <a:cxnSpLocks/>
              <a:stCxn id="63" idx="2"/>
              <a:endCxn id="68" idx="0"/>
            </p:cNvCxnSpPr>
            <p:nvPr/>
          </p:nvCxnSpPr>
          <p:spPr>
            <a:xfrm flipH="1">
              <a:off x="6124787" y="4968096"/>
              <a:ext cx="2806" cy="27916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B6ED409-72E4-4BCC-B726-73866D8ED54B}"/>
                </a:ext>
              </a:extLst>
            </p:cNvPr>
            <p:cNvSpPr txBox="1">
              <a:spLocks/>
            </p:cNvSpPr>
            <p:nvPr/>
          </p:nvSpPr>
          <p:spPr>
            <a:xfrm>
              <a:off x="2431094" y="5801598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상품 결제 </a:t>
              </a:r>
            </a:p>
          </p:txBody>
        </p: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E071E816-D1D2-4051-8D09-7191828FA9FD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rot="5400000">
              <a:off x="3037633" y="5330450"/>
              <a:ext cx="300038" cy="642258"/>
            </a:xfrm>
            <a:prstGeom prst="bentConnector3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A200BF-1F16-4887-84B6-7232120D2F75}"/>
                </a:ext>
              </a:extLst>
            </p:cNvPr>
            <p:cNvSpPr txBox="1">
              <a:spLocks/>
            </p:cNvSpPr>
            <p:nvPr/>
          </p:nvSpPr>
          <p:spPr>
            <a:xfrm>
              <a:off x="7204949" y="4175618"/>
              <a:ext cx="870857" cy="246221"/>
            </a:xfrm>
            <a:prstGeom prst="rect">
              <a:avLst/>
            </a:prstGeom>
            <a:solidFill>
              <a:srgbClr val="70AD47"/>
            </a:solidFill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상품 관리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9C4704-39FB-48F6-B0BE-44559127C1C9}"/>
                </a:ext>
              </a:extLst>
            </p:cNvPr>
            <p:cNvSpPr txBox="1">
              <a:spLocks/>
            </p:cNvSpPr>
            <p:nvPr/>
          </p:nvSpPr>
          <p:spPr>
            <a:xfrm>
              <a:off x="7204948" y="4721874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상품 등록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41BCAAB-7937-47FD-9ECA-91478D3D065D}"/>
                </a:ext>
              </a:extLst>
            </p:cNvPr>
            <p:cNvSpPr txBox="1">
              <a:spLocks/>
            </p:cNvSpPr>
            <p:nvPr/>
          </p:nvSpPr>
          <p:spPr>
            <a:xfrm>
              <a:off x="8410293" y="4715871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상품 수정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02E4E0A-AD04-4FCC-8F70-248496456DCC}"/>
                </a:ext>
              </a:extLst>
            </p:cNvPr>
            <p:cNvSpPr txBox="1">
              <a:spLocks/>
            </p:cNvSpPr>
            <p:nvPr/>
          </p:nvSpPr>
          <p:spPr>
            <a:xfrm>
              <a:off x="9615638" y="4715870"/>
              <a:ext cx="870857" cy="24622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wrap="square" lIns="36000" rIns="3600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상품 삭제</a:t>
              </a: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A7CC3D0-74D9-46BE-BA44-7F000188D903}"/>
                </a:ext>
              </a:extLst>
            </p:cNvPr>
            <p:cNvCxnSpPr>
              <a:stCxn id="72" idx="2"/>
              <a:endCxn id="73" idx="0"/>
            </p:cNvCxnSpPr>
            <p:nvPr/>
          </p:nvCxnSpPr>
          <p:spPr>
            <a:xfrm flipH="1">
              <a:off x="7640377" y="4421839"/>
              <a:ext cx="1" cy="30003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3C0ACAA7-7589-48BD-93EC-EE1048F972FF}"/>
                </a:ext>
              </a:extLst>
            </p:cNvPr>
            <p:cNvCxnSpPr>
              <a:cxnSpLocks/>
              <a:endCxn id="72" idx="0"/>
            </p:cNvCxnSpPr>
            <p:nvPr/>
          </p:nvCxnSpPr>
          <p:spPr>
            <a:xfrm>
              <a:off x="4718323" y="3962260"/>
              <a:ext cx="2922055" cy="213358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9F9D31A4-8B35-4D27-A3A8-DDCAC8462507}"/>
                </a:ext>
              </a:extLst>
            </p:cNvPr>
            <p:cNvCxnSpPr>
              <a:endCxn id="74" idx="0"/>
            </p:cNvCxnSpPr>
            <p:nvPr/>
          </p:nvCxnSpPr>
          <p:spPr>
            <a:xfrm>
              <a:off x="7640378" y="4579480"/>
              <a:ext cx="1205344" cy="136391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7F08E759-0D8A-49F1-BE5A-09C26D9489E5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8846051" y="4579480"/>
              <a:ext cx="1205016" cy="136390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DA7AA461-E762-48A0-96E6-62238E6A1039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3501162" y="5653900"/>
              <a:ext cx="673966" cy="147698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B0A06886-B1E0-4C41-B46B-AEDF701B3B05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 rot="10800000" flipV="1">
              <a:off x="2279458" y="3962260"/>
              <a:ext cx="2472272" cy="223836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2243E263-EE7C-4445-B442-6FEA482CAE96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rot="10800000" flipV="1">
              <a:off x="3508783" y="4579479"/>
              <a:ext cx="1194301" cy="150479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86825149-3A21-48F0-8C0F-A92AB4476C7B}"/>
                </a:ext>
              </a:extLst>
            </p:cNvPr>
            <p:cNvCxnSpPr>
              <a:stCxn id="62" idx="0"/>
            </p:cNvCxnSpPr>
            <p:nvPr/>
          </p:nvCxnSpPr>
          <p:spPr>
            <a:xfrm flipV="1">
              <a:off x="6124787" y="3962260"/>
              <a:ext cx="0" cy="21335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5FE8919-1361-4341-B405-2E3670E494E2}"/>
                </a:ext>
              </a:extLst>
            </p:cNvPr>
            <p:cNvCxnSpPr>
              <a:stCxn id="58" idx="0"/>
            </p:cNvCxnSpPr>
            <p:nvPr/>
          </p:nvCxnSpPr>
          <p:spPr>
            <a:xfrm flipV="1">
              <a:off x="4703083" y="3962260"/>
              <a:ext cx="0" cy="22736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F443185-F14B-4A1E-B6C3-A0BB849A0DF0}"/>
                </a:ext>
              </a:extLst>
            </p:cNvPr>
            <p:cNvCxnSpPr>
              <a:stCxn id="53" idx="2"/>
            </p:cNvCxnSpPr>
            <p:nvPr/>
          </p:nvCxnSpPr>
          <p:spPr>
            <a:xfrm flipH="1">
              <a:off x="5652181" y="3092076"/>
              <a:ext cx="1" cy="86665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1634D4A-441F-43C2-A320-FAC1C9D45254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5138510" y="3426441"/>
              <a:ext cx="513671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0F980521-25BE-46F6-86BD-FCBD88F96094}"/>
                </a:ext>
              </a:extLst>
            </p:cNvPr>
            <p:cNvCxnSpPr>
              <a:stCxn id="49" idx="1"/>
            </p:cNvCxnSpPr>
            <p:nvPr/>
          </p:nvCxnSpPr>
          <p:spPr>
            <a:xfrm rot="10800000">
              <a:off x="5652181" y="3426441"/>
              <a:ext cx="826366" cy="185761"/>
            </a:xfrm>
            <a:prstGeom prst="bentConnector3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B50AB7D6-05A5-433F-A4EC-911F838AC06E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rot="10800000" flipV="1">
              <a:off x="5652181" y="3189055"/>
              <a:ext cx="826367" cy="233955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91BB16A-1ED6-4940-9596-138818633085}"/>
              </a:ext>
            </a:extLst>
          </p:cNvPr>
          <p:cNvSpPr/>
          <p:nvPr/>
        </p:nvSpPr>
        <p:spPr>
          <a:xfrm>
            <a:off x="10268125" y="6602136"/>
            <a:ext cx="1915486" cy="247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6DCE8B5-A0BA-4F1B-8B4C-7A9A3A63077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282C88-C024-4952-8E6E-0124A17C0193}"/>
              </a:ext>
            </a:extLst>
          </p:cNvPr>
          <p:cNvSpPr txBox="1"/>
          <p:nvPr/>
        </p:nvSpPr>
        <p:spPr>
          <a:xfrm>
            <a:off x="339536" y="1264666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정보구조도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관리자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AE59A02-C665-40C9-8E10-8CD6BBB14023}"/>
              </a:ext>
            </a:extLst>
          </p:cNvPr>
          <p:cNvSpPr txBox="1"/>
          <p:nvPr/>
        </p:nvSpPr>
        <p:spPr>
          <a:xfrm>
            <a:off x="875104" y="101916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 Light"/>
                <a:cs typeface="+mn-cs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3121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494</Words>
  <Application>Microsoft Office PowerPoint</Application>
  <PresentationFormat>와이드스크린</PresentationFormat>
  <Paragraphs>326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 ExtraBold</vt:lpstr>
      <vt:lpstr>나눔스퀘어 Light</vt:lpstr>
      <vt:lpstr>맑은 고딕</vt:lpstr>
      <vt:lpstr>Arial</vt:lpstr>
      <vt:lpstr>Arial Nova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 철희</cp:lastModifiedBy>
  <cp:revision>163</cp:revision>
  <dcterms:created xsi:type="dcterms:W3CDTF">2025-03-18T07:19:38Z</dcterms:created>
  <dcterms:modified xsi:type="dcterms:W3CDTF">2025-03-21T05:05:02Z</dcterms:modified>
</cp:coreProperties>
</file>